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3" r:id="rId3"/>
    <p:sldId id="264" r:id="rId4"/>
    <p:sldId id="272" r:id="rId5"/>
    <p:sldId id="274" r:id="rId6"/>
    <p:sldId id="275" r:id="rId7"/>
    <p:sldId id="276" r:id="rId8"/>
    <p:sldId id="266" r:id="rId9"/>
    <p:sldId id="263" r:id="rId10"/>
    <p:sldId id="27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16CF7-33DD-48AA-B322-CE8915AC7569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C16BA9-2316-48CD-BFBC-58DF59896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56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433C8D-A195-464C-A2D6-E298CBB340C5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E8F6AF-5322-4030-8596-1266E900C06E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1097-90A0-4B89-95B0-0A073258BCD3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CAD0E-3B94-44E1-A6E8-E5DD0A655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66C3-009F-42B3-AA83-2DC58AB2B849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D4650-451B-4A28-B8DA-2CF609812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92AD-4EAF-4F94-80EC-C168A466C59F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BFE08-07C5-4153-9EA3-427AEF015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A8E0-864E-421A-A96E-BB0FED363507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4C414-784C-43F6-B49B-A1B5F7943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B0D7F-1BED-40D8-BA66-BD0446CF9B4C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70C21-B241-463D-A7A2-CD3D93E78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D27B1-15E1-42DB-ACE4-161095BF3FEE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DDF8-C9FE-4D20-BD44-A4D3FC5C1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A9CD-2094-4E50-A855-59D538F04F5D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1BB4B-72DE-4EC7-97E9-5259A9EFE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233C3-8649-4313-9E2E-76939C408ED6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2DD0-E73C-4273-96DD-E788A96C2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3926A-95CF-449B-A06E-F8F82DAA2980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46E75-FB39-48A4-B4E7-908ACAEB9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0090D-ECE3-44E6-9806-E53ACBD8D013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4370B-8104-4104-93FC-9A86B583A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9F9DA-7CA8-4906-9C44-AE5A7C1732D8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C8F9F-0B5C-41B0-AEEA-C9AE3FA83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309C825-757F-42DC-AD92-068016FC8FCA}" type="datetimeFigureOut">
              <a:rPr lang="en-US"/>
              <a:pPr>
                <a:defRPr/>
              </a:pPr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3E84570-89A1-49FE-A7E1-CE5ED0C7E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6" r:id="rId2"/>
    <p:sldLayoutId id="2147483752" r:id="rId3"/>
    <p:sldLayoutId id="2147483747" r:id="rId4"/>
    <p:sldLayoutId id="2147483748" r:id="rId5"/>
    <p:sldLayoutId id="2147483749" r:id="rId6"/>
    <p:sldLayoutId id="2147483753" r:id="rId7"/>
    <p:sldLayoutId id="2147483754" r:id="rId8"/>
    <p:sldLayoutId id="2147483755" r:id="rId9"/>
    <p:sldLayoutId id="2147483750" r:id="rId10"/>
    <p:sldLayoutId id="21474837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Historical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Fiction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pPr eaLnBrk="1" hangingPunct="1"/>
            <a:r>
              <a:rPr lang="en-US" smtClean="0"/>
              <a:t>ENG 201 Introduction to Literature   Prof. Everson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Historical Fiction Assignment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9" name="Text Placeholder 2"/>
          <p:cNvSpPr>
            <a:spLocks noGrp="1"/>
          </p:cNvSpPr>
          <p:nvPr>
            <p:ph type="body" idx="1"/>
          </p:nvPr>
        </p:nvSpPr>
        <p:spPr>
          <a:xfrm>
            <a:off x="741363" y="1828800"/>
            <a:ext cx="8021637" cy="685800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838200" y="3429000"/>
            <a:ext cx="7239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/>
              <a:t>Complete Assignment 7 for this selection of Historical Fiction posted on the Wiki Course Materials page.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Fiction</a:t>
            </a:r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774825"/>
            <a:ext cx="8229600" cy="4625975"/>
          </a:xfrm>
          <a:prstGeom prst="rect">
            <a:avLst/>
          </a:prstGeom>
        </p:spPr>
        <p:txBody>
          <a:bodyPr/>
          <a:lstStyle>
            <a:lvl1pPr marL="438150" indent="-3190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Font typeface="Arial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BB76D"/>
              </a:buClr>
              <a:buFont typeface="Arial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9062" indent="0" eaLnBrk="1" hangingPunct="1">
              <a:buNone/>
            </a:pPr>
            <a:r>
              <a:rPr lang="en-US" dirty="0" smtClean="0"/>
              <a:t>In general, </a:t>
            </a:r>
            <a:r>
              <a:rPr lang="en-US" b="1" dirty="0" smtClean="0"/>
              <a:t>historical fiction</a:t>
            </a:r>
            <a:r>
              <a:rPr lang="en-US" dirty="0" smtClean="0"/>
              <a:t> presents a realistic story set in the past, which attempts to capture the time period accurately though events or characters may not have existed.   </a:t>
            </a:r>
          </a:p>
          <a:p>
            <a:pPr marL="119062" indent="0" eaLnBrk="1" hangingPunct="1">
              <a:buNone/>
            </a:pPr>
            <a:endParaRPr lang="en-US" dirty="0"/>
          </a:p>
          <a:p>
            <a:pPr marL="119062" indent="0" eaLnBrk="1" hangingPunct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225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Historical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Fiction: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4825"/>
            <a:ext cx="8382000" cy="4625975"/>
          </a:xfrm>
        </p:spPr>
        <p:txBody>
          <a:bodyPr/>
          <a:lstStyle/>
          <a:p>
            <a:pPr eaLnBrk="1" hangingPunct="1"/>
            <a:r>
              <a:rPr lang="en-US" i="1" dirty="0" smtClean="0"/>
              <a:t>Past time </a:t>
            </a:r>
            <a:r>
              <a:rPr lang="en-US" dirty="0" smtClean="0"/>
              <a:t>must be </a:t>
            </a:r>
            <a:r>
              <a:rPr lang="en-US" u="sng" dirty="0" smtClean="0"/>
              <a:t>remote </a:t>
            </a:r>
            <a:r>
              <a:rPr lang="en-US" dirty="0" smtClean="0"/>
              <a:t>enough from the present to be considered </a:t>
            </a:r>
            <a:r>
              <a:rPr lang="en-US" b="1" i="1" dirty="0" smtClean="0"/>
              <a:t>history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u="sng" dirty="0" smtClean="0"/>
              <a:t>Written</a:t>
            </a:r>
            <a:r>
              <a:rPr lang="en-US" dirty="0" smtClean="0"/>
              <a:t> </a:t>
            </a:r>
            <a:r>
              <a:rPr lang="en-US" dirty="0" smtClean="0"/>
              <a:t>about</a:t>
            </a:r>
            <a:r>
              <a:rPr lang="en-US" dirty="0" smtClean="0"/>
              <a:t> </a:t>
            </a:r>
            <a:r>
              <a:rPr lang="en-US" dirty="0" smtClean="0"/>
              <a:t>a time period in which the author </a:t>
            </a:r>
            <a:r>
              <a:rPr lang="en-US" b="1" dirty="0" smtClean="0"/>
              <a:t>has not</a:t>
            </a:r>
            <a:r>
              <a:rPr lang="en-US" dirty="0" smtClean="0"/>
              <a:t> lived </a:t>
            </a:r>
            <a:r>
              <a:rPr lang="en-US" dirty="0" smtClean="0"/>
              <a:t>,or </a:t>
            </a:r>
            <a:endParaRPr lang="en-US" dirty="0" smtClean="0"/>
          </a:p>
          <a:p>
            <a:pPr lvl="1" eaLnBrk="1" hangingPunct="1"/>
            <a:r>
              <a:rPr lang="en-US" dirty="0" smtClean="0"/>
              <a:t>At least </a:t>
            </a:r>
            <a:r>
              <a:rPr lang="en-US" b="1" dirty="0" smtClean="0"/>
              <a:t>one </a:t>
            </a:r>
            <a:r>
              <a:rPr lang="en-US" b="1" dirty="0" smtClean="0"/>
              <a:t>generation</a:t>
            </a:r>
            <a:r>
              <a:rPr lang="en-US" dirty="0" smtClean="0"/>
              <a:t> before its </a:t>
            </a:r>
            <a:r>
              <a:rPr lang="en-US" dirty="0" smtClean="0"/>
              <a:t>composition, </a:t>
            </a:r>
            <a:r>
              <a:rPr lang="en-US" dirty="0" smtClean="0"/>
              <a:t>or</a:t>
            </a:r>
          </a:p>
          <a:p>
            <a:pPr lvl="1" eaLnBrk="1" hangingPunct="1"/>
            <a:r>
              <a:rPr lang="en-US" sz="5400" dirty="0"/>
              <a:t>5</a:t>
            </a:r>
            <a:r>
              <a:rPr lang="en-US" sz="5400" dirty="0" smtClean="0"/>
              <a:t>0 </a:t>
            </a:r>
            <a:r>
              <a:rPr lang="en-US" dirty="0" smtClean="0"/>
              <a:t>years </a:t>
            </a:r>
            <a:r>
              <a:rPr lang="en-US" dirty="0" smtClean="0"/>
              <a:t>ago (this last number is much debated!)</a:t>
            </a:r>
            <a:endParaRPr lang="en-US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Evaluating </a:t>
            </a:r>
            <a:br>
              <a:rPr lang="en-US" dirty="0" smtClean="0"/>
            </a:br>
            <a:r>
              <a:rPr lang="en-US" dirty="0" smtClean="0"/>
              <a:t>Historical Fiction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52600"/>
            <a:ext cx="8229600" cy="4625975"/>
          </a:xfrm>
          <a:prstGeom prst="rect">
            <a:avLst/>
          </a:prstGeom>
        </p:spPr>
        <p:txBody>
          <a:bodyPr/>
          <a:lstStyle>
            <a:lvl1pPr marL="438150" indent="-3190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Font typeface="Arial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BB76D"/>
              </a:buClr>
              <a:buFont typeface="Arial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eaLnBrk="1" hangingPunct="1"/>
            <a:r>
              <a:rPr lang="en-US" dirty="0" smtClean="0"/>
              <a:t>SETTING (Place &amp; Time):</a:t>
            </a:r>
            <a:endParaRPr lang="en-US" u="sng" dirty="0" smtClean="0"/>
          </a:p>
          <a:p>
            <a:pPr lvl="1" eaLnBrk="1" hangingPunct="1"/>
            <a:r>
              <a:rPr lang="en-US" dirty="0" smtClean="0"/>
              <a:t>Does it take place in a specific location that existed (or may have existed at that time)? Is it described with </a:t>
            </a:r>
            <a:r>
              <a:rPr lang="en-US" u="sng" dirty="0" smtClean="0"/>
              <a:t>historically accurate details </a:t>
            </a:r>
            <a:r>
              <a:rPr lang="en-US" dirty="0" smtClean="0"/>
              <a:t>(geography, buildings, transportation, etc.)? </a:t>
            </a:r>
          </a:p>
          <a:p>
            <a:pPr lvl="1" eaLnBrk="1" hangingPunct="1"/>
            <a:r>
              <a:rPr lang="en-US" dirty="0" smtClean="0"/>
              <a:t>Is it an authentic period with </a:t>
            </a:r>
            <a:r>
              <a:rPr lang="en-US" u="sng" dirty="0" smtClean="0"/>
              <a:t>accurate portrayals </a:t>
            </a:r>
            <a:r>
              <a:rPr lang="en-US" dirty="0" smtClean="0"/>
              <a:t>for the period (dress, attitudes, social and religious customs, relationships, etc.)?</a:t>
            </a:r>
          </a:p>
          <a:p>
            <a:pPr lvl="1" eaLnBrk="1" hangingPunct="1"/>
            <a:r>
              <a:rPr lang="en-US" dirty="0" smtClean="0"/>
              <a:t>Is it remote enough from present time to be historical?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899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Evaluating </a:t>
            </a:r>
            <a:br>
              <a:rPr lang="en-US" dirty="0" smtClean="0"/>
            </a:br>
            <a:r>
              <a:rPr lang="en-US" dirty="0" smtClean="0"/>
              <a:t>Historical Fiction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52600"/>
            <a:ext cx="8229600" cy="4625975"/>
          </a:xfrm>
          <a:prstGeom prst="rect">
            <a:avLst/>
          </a:prstGeom>
        </p:spPr>
        <p:txBody>
          <a:bodyPr/>
          <a:lstStyle>
            <a:lvl1pPr marL="438150" indent="-3190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Font typeface="Arial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BB76D"/>
              </a:buClr>
              <a:buFont typeface="Arial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eaLnBrk="1" hangingPunct="1"/>
            <a:r>
              <a:rPr lang="en-US" dirty="0" smtClean="0"/>
              <a:t>CHARACTERS:</a:t>
            </a:r>
            <a:endParaRPr lang="en-US" u="sng" dirty="0" smtClean="0"/>
          </a:p>
          <a:p>
            <a:pPr lvl="1" eaLnBrk="1" hangingPunct="1"/>
            <a:r>
              <a:rPr lang="en-US" dirty="0" smtClean="0"/>
              <a:t>Does it contain real historical figures (people) with recognizable (famous) names?</a:t>
            </a:r>
          </a:p>
          <a:p>
            <a:pPr lvl="1" eaLnBrk="1" hangingPunct="1"/>
            <a:r>
              <a:rPr lang="en-US" dirty="0" smtClean="0"/>
              <a:t>Did the historical figures live in the setting (place and time) of the story?</a:t>
            </a:r>
          </a:p>
          <a:p>
            <a:pPr lvl="1" eaLnBrk="1" hangingPunct="1"/>
            <a:r>
              <a:rPr lang="en-US" dirty="0" smtClean="0"/>
              <a:t>Are the basic known facts about the historical figures verifiable and accurate?</a:t>
            </a:r>
          </a:p>
          <a:p>
            <a:pPr lvl="1" eaLnBrk="1" hangingPunct="1"/>
            <a:r>
              <a:rPr lang="en-US" dirty="0" smtClean="0"/>
              <a:t>Do the fictional characters behave in ways appropriate for the time period? 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260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Evaluating </a:t>
            </a:r>
            <a:br>
              <a:rPr lang="en-US" dirty="0" smtClean="0"/>
            </a:br>
            <a:r>
              <a:rPr lang="en-US" dirty="0" smtClean="0"/>
              <a:t>Historical Fiction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52600"/>
            <a:ext cx="8229600" cy="4625975"/>
          </a:xfrm>
          <a:prstGeom prst="rect">
            <a:avLst/>
          </a:prstGeom>
        </p:spPr>
        <p:txBody>
          <a:bodyPr/>
          <a:lstStyle>
            <a:lvl1pPr marL="438150" indent="-3190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Font typeface="Arial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BB76D"/>
              </a:buClr>
              <a:buFont typeface="Arial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eaLnBrk="1" hangingPunct="1"/>
            <a:r>
              <a:rPr lang="en-US" dirty="0" smtClean="0"/>
              <a:t>PLOT:</a:t>
            </a:r>
            <a:endParaRPr lang="en-US" u="sng" dirty="0" smtClean="0"/>
          </a:p>
          <a:p>
            <a:pPr lvl="1" eaLnBrk="1" hangingPunct="1"/>
            <a:r>
              <a:rPr lang="en-US" dirty="0" smtClean="0"/>
              <a:t>Did the events take place or could they have taken place?</a:t>
            </a:r>
          </a:p>
          <a:p>
            <a:pPr lvl="1" eaLnBrk="1" hangingPunct="1"/>
            <a:r>
              <a:rPr lang="en-US" dirty="0" smtClean="0"/>
              <a:t>Are the events or incidents real? Are the events  well-known or critical to that time period?</a:t>
            </a:r>
          </a:p>
          <a:p>
            <a:pPr lvl="1" eaLnBrk="1" hangingPunct="1"/>
            <a:r>
              <a:rPr lang="en-US" dirty="0" smtClean="0"/>
              <a:t>Is the central conflict real or fictional?</a:t>
            </a:r>
          </a:p>
          <a:p>
            <a:pPr lvl="1" eaLnBrk="1" hangingPunct="1"/>
            <a:r>
              <a:rPr lang="en-US" dirty="0" smtClean="0"/>
              <a:t>Do the fictional characters behave in ways appropriate for the time period? </a:t>
            </a:r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476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Evaluating </a:t>
            </a:r>
            <a:br>
              <a:rPr lang="en-US" dirty="0" smtClean="0"/>
            </a:br>
            <a:r>
              <a:rPr lang="en-US" dirty="0" smtClean="0"/>
              <a:t>Historical Fiction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52600"/>
            <a:ext cx="8229600" cy="4625975"/>
          </a:xfrm>
          <a:prstGeom prst="rect">
            <a:avLst/>
          </a:prstGeom>
        </p:spPr>
        <p:txBody>
          <a:bodyPr/>
          <a:lstStyle>
            <a:lvl1pPr marL="438150" indent="-319088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02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Font typeface="Arial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02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BB76D"/>
              </a:buClr>
              <a:buFont typeface="Arial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5575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88651"/>
              </a:buClr>
              <a:buFont typeface="Wingdings 3" pitchFamily="18" charset="2"/>
              <a:buChar char=""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eaLnBrk="1" hangingPunct="1"/>
            <a:r>
              <a:rPr lang="en-US" dirty="0" smtClean="0"/>
              <a:t>THEME(S):</a:t>
            </a:r>
            <a:endParaRPr lang="en-US" u="sng" dirty="0" smtClean="0"/>
          </a:p>
          <a:p>
            <a:pPr lvl="1" eaLnBrk="1" hangingPunct="1"/>
            <a:r>
              <a:rPr lang="en-US" dirty="0" smtClean="0"/>
              <a:t>Are the historical details (setting, characters, and/or plot) used to illustrate a basic or universal truth or condition of life or humanity.</a:t>
            </a:r>
          </a:p>
          <a:p>
            <a:pPr lvl="1" eaLnBrk="1" hangingPunct="1"/>
            <a:r>
              <a:rPr lang="en-US" dirty="0" smtClean="0"/>
              <a:t>Are the historical details (setting, characters, and/or plot) used to illustrate a </a:t>
            </a:r>
            <a:r>
              <a:rPr lang="en-US" u="sng" dirty="0" smtClean="0"/>
              <a:t>historical</a:t>
            </a:r>
            <a:r>
              <a:rPr lang="en-US" dirty="0" smtClean="0"/>
              <a:t> truth or condition of life or humanity (i.e. this truth or condition is no longer the case today).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7589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accent1">
                    <a:satMod val="150000"/>
                  </a:schemeClr>
                </a:solidFill>
              </a:rPr>
              <a:t>Forms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of Historical Fiction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5334000"/>
          </a:xfrm>
        </p:spPr>
        <p:txBody>
          <a:bodyPr rtlCol="0">
            <a:normAutofit fontScale="85000" lnSpcReduction="20000"/>
          </a:bodyPr>
          <a:lstStyle/>
          <a:p>
            <a:pPr marL="438912" indent="-32004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i="1" dirty="0" smtClean="0">
                <a:solidFill>
                  <a:srgbClr val="00B0F0"/>
                </a:solidFill>
              </a:rPr>
              <a:t>Historic Fiction</a:t>
            </a:r>
            <a:r>
              <a:rPr lang="en-US" sz="2800" i="1" dirty="0"/>
              <a:t> </a:t>
            </a:r>
            <a:r>
              <a:rPr lang="en-US" sz="2800" i="1" dirty="0" smtClean="0"/>
              <a:t>(most common type today)</a:t>
            </a:r>
            <a:endParaRPr lang="en-US" sz="2800" i="1" dirty="0" smtClean="0"/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Main characters of the story are </a:t>
            </a:r>
            <a:r>
              <a:rPr lang="en-US" sz="2400" u="sng" dirty="0" smtClean="0"/>
              <a:t>imaginary</a:t>
            </a:r>
            <a:r>
              <a:rPr lang="en-US" sz="2400" dirty="0" smtClean="0"/>
              <a:t> or fictional.</a:t>
            </a:r>
            <a:endParaRPr lang="en-US" sz="2400" dirty="0" smtClean="0"/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u="sng" dirty="0" smtClean="0"/>
              <a:t>Secondary characters</a:t>
            </a:r>
            <a:r>
              <a:rPr lang="en-US" sz="2400" dirty="0" smtClean="0"/>
              <a:t> </a:t>
            </a:r>
            <a:r>
              <a:rPr lang="en-US" sz="2400" dirty="0" smtClean="0"/>
              <a:t>are actual </a:t>
            </a:r>
            <a:r>
              <a:rPr lang="en-US" sz="2400" dirty="0" smtClean="0"/>
              <a:t>historical </a:t>
            </a:r>
            <a:r>
              <a:rPr lang="en-US" sz="2400" dirty="0" smtClean="0"/>
              <a:t>figures or:</a:t>
            </a:r>
            <a:endParaRPr lang="en-US" sz="2400" dirty="0" smtClean="0"/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Actual historical events are imbedded – part of the plot but not main focus of the </a:t>
            </a:r>
            <a:r>
              <a:rPr lang="en-US" sz="2400" dirty="0" smtClean="0"/>
              <a:t>narrative.</a:t>
            </a:r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Provides accurate insight into the period, events or historical figure(s).</a:t>
            </a:r>
            <a:endParaRPr lang="en-US" sz="2400" dirty="0" smtClean="0"/>
          </a:p>
          <a:p>
            <a:pPr marL="457200" lvl="1" indent="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/>
          </a:p>
          <a:p>
            <a:pPr marL="438912" indent="-32004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i="1" u="sng" dirty="0" smtClean="0">
                <a:solidFill>
                  <a:srgbClr val="00B0F0"/>
                </a:solidFill>
              </a:rPr>
              <a:t>Historical romance  or historical set-pieces</a:t>
            </a:r>
            <a:r>
              <a:rPr lang="en-US" sz="2800" i="1" dirty="0" smtClean="0"/>
              <a:t>: </a:t>
            </a:r>
            <a:endParaRPr lang="en-US" sz="2800" i="1" dirty="0" smtClean="0"/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Past described </a:t>
            </a:r>
            <a:r>
              <a:rPr lang="en-US" sz="2400" dirty="0" smtClean="0"/>
              <a:t>with </a:t>
            </a:r>
            <a:r>
              <a:rPr lang="en-US" sz="2400" dirty="0" smtClean="0"/>
              <a:t>social traditions, customs, </a:t>
            </a:r>
            <a:r>
              <a:rPr lang="en-US" sz="2400" dirty="0" smtClean="0"/>
              <a:t>dress, (and sometimes morals &amp; values) </a:t>
            </a:r>
            <a:r>
              <a:rPr lang="en-US" sz="2400" dirty="0" smtClean="0"/>
              <a:t>of the period – exact </a:t>
            </a:r>
            <a:r>
              <a:rPr lang="en-US" sz="2400" dirty="0" smtClean="0"/>
              <a:t>physical and social details </a:t>
            </a:r>
            <a:r>
              <a:rPr lang="en-US" sz="2400" dirty="0" smtClean="0"/>
              <a:t>of the period!</a:t>
            </a:r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Characters are all fictional, but fairly plausible for the period.</a:t>
            </a:r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u="sng" dirty="0"/>
              <a:t>No mention</a:t>
            </a:r>
            <a:r>
              <a:rPr lang="en-US" sz="2400" dirty="0"/>
              <a:t> of actual historical </a:t>
            </a:r>
            <a:r>
              <a:rPr lang="en-US" sz="2400" dirty="0" smtClean="0"/>
              <a:t>events– (and sometimes plot is not plausible for period).  It is </a:t>
            </a:r>
            <a:r>
              <a:rPr lang="en-US" sz="2400" dirty="0"/>
              <a:t>only a historical </a:t>
            </a:r>
            <a:r>
              <a:rPr lang="en-US" sz="2400" u="sng" dirty="0"/>
              <a:t>setting </a:t>
            </a:r>
            <a:r>
              <a:rPr lang="en-US" sz="2400" dirty="0"/>
              <a:t>as a past (and thus lost) </a:t>
            </a:r>
            <a:r>
              <a:rPr lang="en-US" sz="2400" b="1" dirty="0"/>
              <a:t>era </a:t>
            </a:r>
            <a:r>
              <a:rPr lang="en-US" sz="2400" dirty="0"/>
              <a:t>or </a:t>
            </a:r>
            <a:r>
              <a:rPr lang="en-US" sz="2400" b="1" dirty="0"/>
              <a:t>epoch </a:t>
            </a:r>
            <a:r>
              <a:rPr lang="en-US" sz="2400" dirty="0"/>
              <a:t>that is being </a:t>
            </a:r>
            <a:r>
              <a:rPr lang="en-US" sz="2400" dirty="0" smtClean="0"/>
              <a:t>evoked or emphasized.</a:t>
            </a:r>
            <a:endParaRPr lang="en-US" sz="2400" dirty="0" smtClean="0"/>
          </a:p>
          <a:p>
            <a:pPr marL="457200" lvl="1" indent="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/>
          </a:p>
          <a:p>
            <a:pPr marL="438912" indent="-32004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i="1" dirty="0" smtClean="0">
                <a:hlinkClick r:id="rId3" action="ppaction://hlinksldjump"/>
              </a:rPr>
              <a:t>Historical </a:t>
            </a:r>
            <a:r>
              <a:rPr lang="en-US" sz="2800" i="1" dirty="0" smtClean="0">
                <a:hlinkClick r:id="rId3" action="ppaction://hlinksldjump"/>
              </a:rPr>
              <a:t>Fantasy</a:t>
            </a:r>
            <a:endParaRPr lang="en-US" sz="2800" i="1" dirty="0" smtClean="0"/>
          </a:p>
          <a:p>
            <a:pPr marL="73152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Historical </a:t>
            </a:r>
            <a:r>
              <a:rPr lang="en-US" sz="2400" dirty="0" smtClean="0"/>
              <a:t>story </a:t>
            </a:r>
            <a:r>
              <a:rPr lang="en-US" sz="2400" dirty="0" smtClean="0"/>
              <a:t>containing elements of fantasy</a:t>
            </a:r>
          </a:p>
          <a:p>
            <a:pPr marL="996696" lvl="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Arial"/>
              <a:buChar char="▪"/>
              <a:defRPr/>
            </a:pPr>
            <a:r>
              <a:rPr lang="en-US" sz="2000" dirty="0" smtClean="0"/>
              <a:t>Time </a:t>
            </a:r>
            <a:r>
              <a:rPr lang="en-US" sz="2000" dirty="0" smtClean="0"/>
              <a:t>warps / mix of time periods or shifts</a:t>
            </a:r>
            <a:endParaRPr lang="en-US" sz="2000" dirty="0" smtClean="0"/>
          </a:p>
          <a:p>
            <a:pPr marL="996696" lvl="2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Arial"/>
              <a:buChar char="▪"/>
              <a:defRPr/>
            </a:pPr>
            <a:r>
              <a:rPr lang="en-US" sz="2000" dirty="0" smtClean="0"/>
              <a:t>Supernatural </a:t>
            </a:r>
            <a:r>
              <a:rPr lang="en-US" sz="2000" dirty="0" smtClean="0"/>
              <a:t>or fantastical features/ghosts</a:t>
            </a:r>
            <a:endParaRPr lang="en-US" sz="2000" i="1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872"/>
            <a:ext cx="8013192" cy="163677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Historical Fiction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>
          <a:xfrm>
            <a:off x="76200" y="1828800"/>
            <a:ext cx="8021638" cy="685800"/>
          </a:xfrm>
        </p:spPr>
        <p:txBody>
          <a:bodyPr/>
          <a:lstStyle/>
          <a:p>
            <a:pPr eaLnBrk="1" hangingPunct="1"/>
            <a:r>
              <a:rPr lang="en-US" smtClean="0"/>
              <a:t>Watch this example of historical fiction</a:t>
            </a: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4495800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228600" y="2895600"/>
            <a:ext cx="4191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Identify the </a:t>
            </a:r>
            <a:r>
              <a:rPr lang="en-US" sz="2400" u="sng" dirty="0" smtClean="0"/>
              <a:t>elements</a:t>
            </a:r>
            <a:r>
              <a:rPr lang="en-US" sz="2400" dirty="0" smtClean="0"/>
              <a:t> of </a:t>
            </a:r>
            <a:r>
              <a:rPr lang="en-US" sz="2400" dirty="0"/>
              <a:t>Historical </a:t>
            </a:r>
            <a:r>
              <a:rPr lang="en-US" sz="2400" dirty="0" smtClean="0"/>
              <a:t>Fiction </a:t>
            </a:r>
            <a:r>
              <a:rPr lang="en-US" sz="2400" dirty="0"/>
              <a:t>that you see in the movie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Evaluate the story based on the criteria </a:t>
            </a: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Determine the  </a:t>
            </a:r>
            <a:r>
              <a:rPr lang="en-US" sz="2400" u="sng" dirty="0"/>
              <a:t>form of historical fiction</a:t>
            </a:r>
            <a:r>
              <a:rPr lang="en-US" sz="2400" dirty="0"/>
              <a:t> </a:t>
            </a:r>
            <a:r>
              <a:rPr lang="en-US" sz="2400" dirty="0" smtClean="0"/>
              <a:t>this movie is.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1459</TotalTime>
  <Words>594</Words>
  <Application>Microsoft Office PowerPoint</Application>
  <PresentationFormat>On-screen Show (4:3)</PresentationFormat>
  <Paragraphs>55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Historical Fiction</vt:lpstr>
      <vt:lpstr>Historical Fiction</vt:lpstr>
      <vt:lpstr>Historical Fiction: </vt:lpstr>
      <vt:lpstr>Criteria for Evaluating  Historical Fiction</vt:lpstr>
      <vt:lpstr>Criteria for Evaluating  Historical Fiction</vt:lpstr>
      <vt:lpstr>Criteria for Evaluating  Historical Fiction</vt:lpstr>
      <vt:lpstr>Criteria for Evaluating  Historical Fiction</vt:lpstr>
      <vt:lpstr>Forms of Historical Fiction</vt:lpstr>
      <vt:lpstr>Historical Fiction</vt:lpstr>
      <vt:lpstr>Historical Fiction Assignment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Fiction / Historical Fiction</dc:title>
  <dc:creator>Sally Everson</dc:creator>
  <cp:lastModifiedBy>Sally A. Everson</cp:lastModifiedBy>
  <cp:revision>41</cp:revision>
  <dcterms:created xsi:type="dcterms:W3CDTF">2011-06-22T02:03:47Z</dcterms:created>
  <dcterms:modified xsi:type="dcterms:W3CDTF">2013-03-12T01:03:00Z</dcterms:modified>
</cp:coreProperties>
</file>